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72" r:id="rId5"/>
    <p:sldId id="271" r:id="rId6"/>
    <p:sldId id="273" r:id="rId7"/>
    <p:sldId id="258" r:id="rId8"/>
    <p:sldId id="260" r:id="rId9"/>
    <p:sldId id="263" r:id="rId10"/>
    <p:sldId id="269" r:id="rId11"/>
    <p:sldId id="264" r:id="rId12"/>
    <p:sldId id="276" r:id="rId13"/>
    <p:sldId id="266" r:id="rId14"/>
    <p:sldId id="278" r:id="rId15"/>
    <p:sldId id="277" r:id="rId16"/>
    <p:sldId id="275"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17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25F5DE17-4CF6-4FA6-B75E-6C36F31E9D47}" type="datetimeFigureOut">
              <a:rPr lang="fr-FR" smtClean="0"/>
              <a:pPr/>
              <a:t>29/01/2014</a:t>
            </a:fld>
            <a:endParaRPr lang="fr-FR"/>
          </a:p>
        </p:txBody>
      </p:sp>
      <p:sp>
        <p:nvSpPr>
          <p:cNvPr id="16" name="Espace réservé du numéro de diapositive 15"/>
          <p:cNvSpPr>
            <a:spLocks noGrp="1"/>
          </p:cNvSpPr>
          <p:nvPr>
            <p:ph type="sldNum" sz="quarter" idx="11"/>
          </p:nvPr>
        </p:nvSpPr>
        <p:spPr/>
        <p:txBody>
          <a:bodyPr/>
          <a:lstStyle/>
          <a:p>
            <a:fld id="{068A5352-85E2-410E-919B-C9B4F96776BD}" type="slidenum">
              <a:rPr lang="fr-FR" smtClean="0"/>
              <a:pPr/>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5F5DE17-4CF6-4FA6-B75E-6C36F31E9D47}" type="datetimeFigureOut">
              <a:rPr lang="fr-FR" smtClean="0"/>
              <a:pPr/>
              <a:t>29/01/2014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8A5352-85E2-410E-919B-C9B4F96776B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5F5DE17-4CF6-4FA6-B75E-6C36F31E9D47}" type="datetimeFigureOut">
              <a:rPr lang="fr-FR" smtClean="0"/>
              <a:pPr/>
              <a:t>29/01/2014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8A5352-85E2-410E-919B-C9B4F96776B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25F5DE17-4CF6-4FA6-B75E-6C36F31E9D47}" type="datetimeFigureOut">
              <a:rPr lang="fr-FR" smtClean="0"/>
              <a:pPr/>
              <a:t>29/01/2014</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068A5352-85E2-410E-919B-C9B4F96776BD}" type="slidenum">
              <a:rPr lang="fr-FR" smtClean="0"/>
              <a:pPr/>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25F5DE17-4CF6-4FA6-B75E-6C36F31E9D47}" type="datetimeFigureOut">
              <a:rPr lang="fr-FR" smtClean="0"/>
              <a:pPr/>
              <a:t>29/01/2014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8A5352-85E2-410E-919B-C9B4F96776BD}"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25F5DE17-4CF6-4FA6-B75E-6C36F31E9D47}" type="datetimeFigureOut">
              <a:rPr lang="fr-FR" smtClean="0"/>
              <a:pPr/>
              <a:t>29/01/2014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8A5352-85E2-410E-919B-C9B4F96776BD}"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068A5352-85E2-410E-919B-C9B4F96776BD}" type="slidenum">
              <a:rPr lang="fr-FR" smtClean="0"/>
              <a:pPr/>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25F5DE17-4CF6-4FA6-B75E-6C36F31E9D47}" type="datetimeFigureOut">
              <a:rPr lang="fr-FR" smtClean="0"/>
              <a:pPr/>
              <a:t>29/01/2014</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25F5DE17-4CF6-4FA6-B75E-6C36F31E9D47}" type="datetimeFigureOut">
              <a:rPr lang="fr-FR" smtClean="0"/>
              <a:pPr/>
              <a:t>29/01/2014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8A5352-85E2-410E-919B-C9B4F96776BD}"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F5DE17-4CF6-4FA6-B75E-6C36F31E9D47}" type="datetimeFigureOut">
              <a:rPr lang="fr-FR" smtClean="0"/>
              <a:pPr/>
              <a:t>29/01/2014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8A5352-85E2-410E-919B-C9B4F96776B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25F5DE17-4CF6-4FA6-B75E-6C36F31E9D47}" type="datetimeFigureOut">
              <a:rPr lang="fr-FR" smtClean="0"/>
              <a:pPr/>
              <a:t>29/01/2014</a:t>
            </a:fld>
            <a:endParaRPr lang="fr-FR"/>
          </a:p>
        </p:txBody>
      </p:sp>
      <p:sp>
        <p:nvSpPr>
          <p:cNvPr id="9" name="Espace réservé du numéro de diapositive 8"/>
          <p:cNvSpPr>
            <a:spLocks noGrp="1"/>
          </p:cNvSpPr>
          <p:nvPr>
            <p:ph type="sldNum" sz="quarter" idx="15"/>
          </p:nvPr>
        </p:nvSpPr>
        <p:spPr/>
        <p:txBody>
          <a:bodyPr/>
          <a:lstStyle/>
          <a:p>
            <a:fld id="{068A5352-85E2-410E-919B-C9B4F96776BD}" type="slidenum">
              <a:rPr lang="fr-FR" smtClean="0"/>
              <a:pPr/>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25F5DE17-4CF6-4FA6-B75E-6C36F31E9D47}" type="datetimeFigureOut">
              <a:rPr lang="fr-FR" smtClean="0"/>
              <a:pPr/>
              <a:t>29/01/2014</a:t>
            </a:fld>
            <a:endParaRPr lang="fr-FR"/>
          </a:p>
        </p:txBody>
      </p:sp>
      <p:sp>
        <p:nvSpPr>
          <p:cNvPr id="9" name="Espace réservé du numéro de diapositive 8"/>
          <p:cNvSpPr>
            <a:spLocks noGrp="1"/>
          </p:cNvSpPr>
          <p:nvPr>
            <p:ph type="sldNum" sz="quarter" idx="11"/>
          </p:nvPr>
        </p:nvSpPr>
        <p:spPr/>
        <p:txBody>
          <a:bodyPr/>
          <a:lstStyle/>
          <a:p>
            <a:fld id="{068A5352-85E2-410E-919B-C9B4F96776BD}" type="slidenum">
              <a:rPr lang="fr-FR" smtClean="0"/>
              <a:pPr/>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5F5DE17-4CF6-4FA6-B75E-6C36F31E9D47}" type="datetimeFigureOut">
              <a:rPr lang="fr-FR" smtClean="0"/>
              <a:pPr/>
              <a:t>29/01/2014</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68A5352-85E2-410E-919B-C9B4F96776BD}"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67544" y="6021288"/>
            <a:ext cx="8305800" cy="422920"/>
          </a:xfrm>
        </p:spPr>
        <p:txBody>
          <a:bodyPr/>
          <a:lstStyle/>
          <a:p>
            <a:pPr algn="r"/>
            <a:r>
              <a:rPr lang="fr-FR" dirty="0" smtClean="0"/>
              <a:t>Séance avec les 6°2 </a:t>
            </a:r>
            <a:endParaRPr lang="fr-FR" dirty="0"/>
          </a:p>
        </p:txBody>
      </p:sp>
      <p:sp>
        <p:nvSpPr>
          <p:cNvPr id="2" name="Titre 1"/>
          <p:cNvSpPr>
            <a:spLocks noGrp="1"/>
          </p:cNvSpPr>
          <p:nvPr>
            <p:ph type="ctrTitle"/>
          </p:nvPr>
        </p:nvSpPr>
        <p:spPr>
          <a:xfrm>
            <a:off x="457200" y="764704"/>
            <a:ext cx="8305800" cy="2736304"/>
          </a:xfrm>
        </p:spPr>
        <p:txBody>
          <a:bodyPr/>
          <a:lstStyle/>
          <a:p>
            <a:r>
              <a:rPr lang="fr-FR" sz="8600" b="1" dirty="0" smtClean="0">
                <a:solidFill>
                  <a:srgbClr val="DB1795"/>
                </a:solidFill>
              </a:rPr>
              <a:t>Le  harcèlement à l’école</a:t>
            </a:r>
            <a:endParaRPr lang="fr-FR" sz="8600" b="1" dirty="0">
              <a:solidFill>
                <a:srgbClr val="DB1795"/>
              </a:solidFill>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b="1" dirty="0" smtClean="0">
                <a:solidFill>
                  <a:srgbClr val="FF0000"/>
                </a:solidFill>
              </a:rPr>
              <a:t>Absentéisme et décrochage scolaire </a:t>
            </a:r>
            <a:r>
              <a:rPr lang="fr-FR" dirty="0" smtClean="0"/>
              <a:t>(chute des résultats scolaire).</a:t>
            </a:r>
          </a:p>
          <a:p>
            <a:r>
              <a:rPr lang="fr-FR" dirty="0" smtClean="0"/>
              <a:t>Indisponibilité psychique (isolement, manque de confiance en soi…)</a:t>
            </a:r>
          </a:p>
          <a:p>
            <a:r>
              <a:rPr lang="fr-FR" b="1" dirty="0" smtClean="0">
                <a:solidFill>
                  <a:srgbClr val="FF0000"/>
                </a:solidFill>
              </a:rPr>
              <a:t>Troubles</a:t>
            </a:r>
            <a:r>
              <a:rPr lang="fr-FR" dirty="0" smtClean="0"/>
              <a:t> du métabolisme et du comportement (vomissements, évanouissements, maux de tête, insomnie…)</a:t>
            </a:r>
          </a:p>
          <a:p>
            <a:r>
              <a:rPr lang="fr-FR" b="1" dirty="0" smtClean="0">
                <a:solidFill>
                  <a:srgbClr val="FF0000"/>
                </a:solidFill>
              </a:rPr>
              <a:t>Isolement</a:t>
            </a:r>
            <a:r>
              <a:rPr lang="fr-FR" dirty="0" smtClean="0"/>
              <a:t> relationnel</a:t>
            </a:r>
          </a:p>
          <a:p>
            <a:r>
              <a:rPr lang="fr-FR" dirty="0" smtClean="0"/>
              <a:t>Troubles </a:t>
            </a:r>
            <a:r>
              <a:rPr lang="fr-FR" dirty="0" err="1" smtClean="0"/>
              <a:t>anxio</a:t>
            </a:r>
            <a:r>
              <a:rPr lang="fr-FR" dirty="0" smtClean="0"/>
              <a:t>-dépressif</a:t>
            </a:r>
          </a:p>
          <a:p>
            <a:r>
              <a:rPr lang="fr-FR" dirty="0" smtClean="0"/>
              <a:t>Comportement </a:t>
            </a:r>
            <a:r>
              <a:rPr lang="fr-FR" b="1" i="1" dirty="0" smtClean="0">
                <a:solidFill>
                  <a:srgbClr val="DB1795"/>
                </a:solidFill>
              </a:rPr>
              <a:t>suicidaire</a:t>
            </a:r>
          </a:p>
          <a:p>
            <a:r>
              <a:rPr lang="fr-FR" dirty="0" smtClean="0"/>
              <a:t>Comportements violents</a:t>
            </a:r>
          </a:p>
          <a:p>
            <a:pPr>
              <a:buNone/>
            </a:pPr>
            <a:endParaRPr lang="fr-FR" dirty="0"/>
          </a:p>
        </p:txBody>
      </p:sp>
      <p:sp>
        <p:nvSpPr>
          <p:cNvPr id="3" name="Titre 2"/>
          <p:cNvSpPr>
            <a:spLocks noGrp="1"/>
          </p:cNvSpPr>
          <p:nvPr>
            <p:ph type="title"/>
          </p:nvPr>
        </p:nvSpPr>
        <p:spPr/>
        <p:txBody>
          <a:bodyPr>
            <a:normAutofit fontScale="90000"/>
          </a:bodyPr>
          <a:lstStyle/>
          <a:p>
            <a:r>
              <a:rPr lang="fr-FR" dirty="0" smtClean="0">
                <a:solidFill>
                  <a:srgbClr val="DB1795"/>
                </a:solidFill>
              </a:rPr>
              <a:t>Harcèlement et cyber harcèlement: les conséquences</a:t>
            </a:r>
            <a:endParaRPr lang="fr-FR" dirty="0">
              <a:solidFill>
                <a:srgbClr val="DB1795"/>
              </a:solidFill>
            </a:endParaRPr>
          </a:p>
        </p:txBody>
      </p:sp>
      <p:pic>
        <p:nvPicPr>
          <p:cNvPr id="4" name="Image 3" descr="ado-triste.jpg"/>
          <p:cNvPicPr>
            <a:picLocks noChangeAspect="1"/>
          </p:cNvPicPr>
          <p:nvPr/>
        </p:nvPicPr>
        <p:blipFill>
          <a:blip r:embed="rId2" cstate="print"/>
          <a:stretch>
            <a:fillRect/>
          </a:stretch>
        </p:blipFill>
        <p:spPr>
          <a:xfrm>
            <a:off x="4719288" y="4077072"/>
            <a:ext cx="3879695" cy="1896740"/>
          </a:xfrm>
          <a:prstGeom prst="rect">
            <a:avLst/>
          </a:prstGeom>
        </p:spPr>
      </p:pic>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5148808"/>
          </a:xfrm>
        </p:spPr>
        <p:txBody>
          <a:bodyPr>
            <a:normAutofit/>
          </a:bodyPr>
          <a:lstStyle/>
          <a:p>
            <a:r>
              <a:rPr lang="fr-FR" sz="8000" b="1" i="1" dirty="0" smtClean="0">
                <a:solidFill>
                  <a:srgbClr val="DB1795"/>
                </a:solidFill>
              </a:rPr>
              <a:t>Que faire pour ne pas avoir de problèmes?</a:t>
            </a:r>
            <a:endParaRPr lang="fr-FR" sz="8000" b="1" i="1" dirty="0">
              <a:solidFill>
                <a:srgbClr val="DB1795"/>
              </a:solidFill>
            </a:endParaRP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404392"/>
          </a:xfrm>
        </p:spPr>
        <p:txBody>
          <a:bodyPr>
            <a:noAutofit/>
          </a:bodyPr>
          <a:lstStyle/>
          <a:p>
            <a:r>
              <a:rPr lang="fr-FR" sz="4400" b="1" dirty="0" smtClean="0">
                <a:solidFill>
                  <a:srgbClr val="DB1795"/>
                </a:solidFill>
              </a:rPr>
              <a:t>Comment se protéger sur les réseaux sociaux?</a:t>
            </a:r>
            <a:endParaRPr lang="fr-FR" sz="4400" b="1" dirty="0">
              <a:solidFill>
                <a:srgbClr val="DB1795"/>
              </a:solidFill>
            </a:endParaRPr>
          </a:p>
        </p:txBody>
      </p:sp>
      <p:pic>
        <p:nvPicPr>
          <p:cNvPr id="3" name="Image 2" descr="harcelement internet.jpg"/>
          <p:cNvPicPr>
            <a:picLocks noChangeAspect="1"/>
          </p:cNvPicPr>
          <p:nvPr/>
        </p:nvPicPr>
        <p:blipFill>
          <a:blip r:embed="rId2" cstate="print"/>
          <a:stretch>
            <a:fillRect/>
          </a:stretch>
        </p:blipFill>
        <p:spPr>
          <a:xfrm>
            <a:off x="179512" y="1628800"/>
            <a:ext cx="8820472" cy="4259152"/>
          </a:xfrm>
          <a:prstGeom prst="rect">
            <a:avLst/>
          </a:prstGeom>
        </p:spPr>
      </p:pic>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5517232"/>
            <a:ext cx="8229600" cy="1152128"/>
          </a:xfrm>
        </p:spPr>
        <p:txBody>
          <a:bodyPr>
            <a:normAutofit/>
          </a:bodyPr>
          <a:lstStyle/>
          <a:p>
            <a:pPr lvl="2">
              <a:buNone/>
            </a:pPr>
            <a:endParaRPr lang="fr-FR" dirty="0" smtClean="0"/>
          </a:p>
          <a:p>
            <a:pPr lvl="2">
              <a:buNone/>
            </a:pPr>
            <a:endParaRPr lang="fr-FR" dirty="0" smtClean="0"/>
          </a:p>
        </p:txBody>
      </p:sp>
      <p:sp>
        <p:nvSpPr>
          <p:cNvPr id="3" name="Titre 2"/>
          <p:cNvSpPr>
            <a:spLocks noGrp="1"/>
          </p:cNvSpPr>
          <p:nvPr>
            <p:ph type="title"/>
          </p:nvPr>
        </p:nvSpPr>
        <p:spPr>
          <a:xfrm>
            <a:off x="467544" y="476672"/>
            <a:ext cx="8229600" cy="5328592"/>
          </a:xfrm>
        </p:spPr>
        <p:txBody>
          <a:bodyPr>
            <a:noAutofit/>
          </a:bodyPr>
          <a:lstStyle/>
          <a:p>
            <a:r>
              <a:rPr lang="fr-FR" sz="4800" b="1" dirty="0" smtClean="0">
                <a:latin typeface="Aharoni" pitchFamily="2" charset="-79"/>
                <a:cs typeface="Aharoni" pitchFamily="2" charset="-79"/>
              </a:rPr>
              <a:t>Pour éviter de voir sa </a:t>
            </a:r>
            <a:r>
              <a:rPr lang="fr-FR" sz="4800" b="1" dirty="0" smtClean="0">
                <a:solidFill>
                  <a:srgbClr val="FF0000"/>
                </a:solidFill>
                <a:latin typeface="Aharoni" pitchFamily="2" charset="-79"/>
                <a:cs typeface="Aharoni" pitchFamily="2" charset="-79"/>
              </a:rPr>
              <a:t>responsabilité civile ou pénale</a:t>
            </a:r>
            <a:r>
              <a:rPr lang="fr-FR" sz="4800" b="1" dirty="0" smtClean="0">
                <a:latin typeface="Aharoni" pitchFamily="2" charset="-79"/>
                <a:cs typeface="Aharoni" pitchFamily="2" charset="-79"/>
              </a:rPr>
              <a:t> engagée lorsque l’on utilise les nouveaux modes de communications, voici quelques conseils.</a:t>
            </a:r>
            <a:endParaRPr lang="fr-FR" sz="4800" b="1" dirty="0">
              <a:latin typeface="Aharoni" pitchFamily="2" charset="-79"/>
              <a:cs typeface="Aharoni" pitchFamily="2" charset="-79"/>
            </a:endParaRPr>
          </a:p>
        </p:txBody>
      </p:sp>
    </p:spTree>
  </p:cSld>
  <p:clrMapOvr>
    <a:masterClrMapping/>
  </p:clrMapOvr>
  <p:transition spd="slow">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photographe.JPG"/>
          <p:cNvPicPr>
            <a:picLocks noChangeAspect="1"/>
          </p:cNvPicPr>
          <p:nvPr/>
        </p:nvPicPr>
        <p:blipFill>
          <a:blip r:embed="rId2" cstate="print"/>
          <a:stretch>
            <a:fillRect/>
          </a:stretch>
        </p:blipFill>
        <p:spPr>
          <a:xfrm>
            <a:off x="7092280" y="4149080"/>
            <a:ext cx="1333004" cy="1333004"/>
          </a:xfrm>
          <a:prstGeom prst="rect">
            <a:avLst/>
          </a:prstGeom>
        </p:spPr>
      </p:pic>
      <p:sp>
        <p:nvSpPr>
          <p:cNvPr id="2" name="Titre 1"/>
          <p:cNvSpPr>
            <a:spLocks noGrp="1"/>
          </p:cNvSpPr>
          <p:nvPr>
            <p:ph type="title"/>
          </p:nvPr>
        </p:nvSpPr>
        <p:spPr>
          <a:xfrm>
            <a:off x="539552" y="332656"/>
            <a:ext cx="8229600" cy="6264696"/>
          </a:xfrm>
        </p:spPr>
        <p:txBody>
          <a:bodyPr>
            <a:normAutofit/>
          </a:bodyPr>
          <a:lstStyle/>
          <a:p>
            <a:r>
              <a:rPr lang="fr-FR" sz="2700" b="1" u="sng" dirty="0" smtClean="0">
                <a:solidFill>
                  <a:schemeClr val="bg1">
                    <a:lumMod val="95000"/>
                    <a:lumOff val="5000"/>
                  </a:schemeClr>
                </a:solidFill>
                <a:latin typeface="Bradley Hand ITC" pitchFamily="66" charset="0"/>
              </a:rPr>
              <a:t>Respecter la vie privée</a:t>
            </a:r>
            <a:r>
              <a:rPr lang="fr-FR" sz="2700" b="1" dirty="0" smtClean="0">
                <a:solidFill>
                  <a:schemeClr val="bg1">
                    <a:lumMod val="95000"/>
                    <a:lumOff val="5000"/>
                  </a:schemeClr>
                </a:solidFill>
                <a:latin typeface="Bradley Hand ITC" pitchFamily="66" charset="0"/>
              </a:rPr>
              <a:t> :</a:t>
            </a:r>
            <a:r>
              <a:rPr lang="fr-FR" sz="2700" b="1" u="sng" dirty="0" smtClean="0">
                <a:latin typeface="Bradley Hand ITC" pitchFamily="66" charset="0"/>
              </a:rPr>
              <a:t/>
            </a:r>
            <a:br>
              <a:rPr lang="fr-FR" sz="2700" b="1" u="sng" dirty="0" smtClean="0">
                <a:latin typeface="Bradley Hand ITC" pitchFamily="66" charset="0"/>
              </a:rPr>
            </a:br>
            <a:r>
              <a:rPr lang="fr-FR" sz="2700" dirty="0" smtClean="0"/>
              <a:t>	Il s’agit de rappeler aux élèves ce que sont les limites à la liberté d’expression dans le respect du tiers et qu’il est impératif de respecter la vie privée des autres pour pouvoir prétendre au respect de son espace personnel.</a:t>
            </a:r>
            <a:r>
              <a:rPr lang="fr-FR" sz="4400" dirty="0" smtClean="0"/>
              <a:t/>
            </a:r>
            <a:br>
              <a:rPr lang="fr-FR" sz="4400" dirty="0" smtClean="0"/>
            </a:br>
            <a:r>
              <a:rPr lang="fr-FR" sz="2700" dirty="0" smtClean="0"/>
              <a:t/>
            </a:r>
            <a:br>
              <a:rPr lang="fr-FR" sz="2700" dirty="0" smtClean="0"/>
            </a:br>
            <a:r>
              <a:rPr lang="fr-FR" sz="2700" b="1" u="sng" dirty="0" smtClean="0">
                <a:solidFill>
                  <a:schemeClr val="bg1">
                    <a:lumMod val="95000"/>
                    <a:lumOff val="5000"/>
                  </a:schemeClr>
                </a:solidFill>
                <a:latin typeface="Bradley Hand ITC" pitchFamily="66" charset="0"/>
              </a:rPr>
              <a:t>Réfléchir avant de publier</a:t>
            </a:r>
            <a:r>
              <a:rPr lang="fr-FR" sz="2700" b="1" dirty="0" smtClean="0">
                <a:solidFill>
                  <a:schemeClr val="bg1">
                    <a:lumMod val="95000"/>
                    <a:lumOff val="5000"/>
                  </a:schemeClr>
                </a:solidFill>
                <a:latin typeface="Bradley Hand ITC" pitchFamily="66" charset="0"/>
              </a:rPr>
              <a:t> :</a:t>
            </a:r>
            <a:r>
              <a:rPr lang="fr-FR" sz="2700" b="1" u="sng" dirty="0" smtClean="0">
                <a:latin typeface="Bradley Hand ITC" pitchFamily="66" charset="0"/>
              </a:rPr>
              <a:t/>
            </a:r>
            <a:br>
              <a:rPr lang="fr-FR" sz="2700" b="1" u="sng" dirty="0" smtClean="0">
                <a:latin typeface="Bradley Hand ITC" pitchFamily="66" charset="0"/>
              </a:rPr>
            </a:br>
            <a:r>
              <a:rPr lang="fr-FR" sz="2700" dirty="0" smtClean="0"/>
              <a:t>	</a:t>
            </a:r>
            <a:r>
              <a:rPr lang="fr-FR" sz="2700" i="1" dirty="0" smtClean="0"/>
              <a:t>Ce</a:t>
            </a:r>
            <a:r>
              <a:rPr lang="fr-FR" sz="2700" dirty="0" smtClean="0"/>
              <a:t> n’est pas parce que l’on écrit en ligne ou via un mobile, que l’on peut insulter ou menacer impunément quelqu’un.</a:t>
            </a:r>
            <a:r>
              <a:rPr lang="fr-FR" sz="4400" dirty="0" smtClean="0"/>
              <a:t/>
            </a:r>
            <a:br>
              <a:rPr lang="fr-FR" sz="4400" dirty="0" smtClean="0"/>
            </a:br>
            <a:r>
              <a:rPr lang="fr-FR" sz="2700" dirty="0" smtClean="0"/>
              <a:t/>
            </a:r>
            <a:br>
              <a:rPr lang="fr-FR" sz="2700" dirty="0" smtClean="0"/>
            </a:br>
            <a:r>
              <a:rPr lang="fr-FR" sz="2700" b="1" u="sng" dirty="0" smtClean="0">
                <a:solidFill>
                  <a:schemeClr val="bg1">
                    <a:lumMod val="95000"/>
                    <a:lumOff val="5000"/>
                  </a:schemeClr>
                </a:solidFill>
                <a:latin typeface="Bradley Hand ITC" pitchFamily="66" charset="0"/>
              </a:rPr>
              <a:t>Respecter le droit à l’image</a:t>
            </a:r>
            <a:r>
              <a:rPr lang="fr-FR" sz="2700" b="1" dirty="0" smtClean="0">
                <a:solidFill>
                  <a:schemeClr val="bg1">
                    <a:lumMod val="95000"/>
                    <a:lumOff val="5000"/>
                  </a:schemeClr>
                </a:solidFill>
                <a:latin typeface="Bradley Hand ITC" pitchFamily="66" charset="0"/>
              </a:rPr>
              <a:t> :</a:t>
            </a:r>
            <a:r>
              <a:rPr lang="fr-FR" sz="2700" b="1" u="sng" dirty="0" smtClean="0">
                <a:solidFill>
                  <a:schemeClr val="bg1">
                    <a:lumMod val="95000"/>
                    <a:lumOff val="5000"/>
                  </a:schemeClr>
                </a:solidFill>
                <a:latin typeface="Bradley Hand ITC" pitchFamily="66" charset="0"/>
              </a:rPr>
              <a:t/>
            </a:r>
            <a:br>
              <a:rPr lang="fr-FR" sz="2700" b="1" u="sng" dirty="0" smtClean="0">
                <a:solidFill>
                  <a:schemeClr val="bg1">
                    <a:lumMod val="95000"/>
                    <a:lumOff val="5000"/>
                  </a:schemeClr>
                </a:solidFill>
                <a:latin typeface="Bradley Hand ITC" pitchFamily="66" charset="0"/>
              </a:rPr>
            </a:br>
            <a:r>
              <a:rPr lang="fr-FR" sz="2700" dirty="0" smtClean="0"/>
              <a:t>	Le droit à l’image permet à tout individu de faire retirer des photos le représentant, pour lesquelles il n’aurait pas donné d’autorisation de diffusion.</a:t>
            </a:r>
          </a:p>
        </p:txBody>
      </p:sp>
      <p:pic>
        <p:nvPicPr>
          <p:cNvPr id="4" name="Image 3" descr="respect vie prive.jpg"/>
          <p:cNvPicPr>
            <a:picLocks noChangeAspect="1"/>
          </p:cNvPicPr>
          <p:nvPr/>
        </p:nvPicPr>
        <p:blipFill>
          <a:blip r:embed="rId3" cstate="print"/>
          <a:stretch>
            <a:fillRect/>
          </a:stretch>
        </p:blipFill>
        <p:spPr>
          <a:xfrm>
            <a:off x="7380312" y="1988840"/>
            <a:ext cx="1356742" cy="132508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08720"/>
            <a:ext cx="8229600" cy="3600400"/>
          </a:xfrm>
        </p:spPr>
        <p:txBody>
          <a:bodyPr>
            <a:noAutofit/>
          </a:bodyPr>
          <a:lstStyle/>
          <a:p>
            <a:r>
              <a:rPr lang="fr-FR" sz="6600" b="1" i="1" dirty="0" smtClean="0">
                <a:solidFill>
                  <a:srgbClr val="DB1795"/>
                </a:solidFill>
              </a:rPr>
              <a:t>Quelques conseils si vous êtes victime ou témoin</a:t>
            </a:r>
            <a:endParaRPr lang="fr-FR" sz="6600" b="1" i="1" dirty="0">
              <a:solidFill>
                <a:srgbClr val="DB1795"/>
              </a:solidFill>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Image 3" descr="harcelement2.jpg"/>
          <p:cNvPicPr>
            <a:picLocks noChangeAspect="1"/>
          </p:cNvPicPr>
          <p:nvPr/>
        </p:nvPicPr>
        <p:blipFill>
          <a:blip r:embed="rId2" cstate="print"/>
          <a:stretch>
            <a:fillRect/>
          </a:stretch>
        </p:blipFill>
        <p:spPr>
          <a:xfrm>
            <a:off x="0" y="0"/>
            <a:ext cx="9003261" cy="6237312"/>
          </a:xfrm>
          <a:prstGeom prst="rect">
            <a:avLst/>
          </a:prstGeom>
        </p:spPr>
      </p:pic>
    </p:spTree>
  </p:cSld>
  <p:clrMapOvr>
    <a:masterClrMapping/>
  </p:clrMapOvr>
  <p:transition spd="slow">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b="1" dirty="0" smtClean="0">
                <a:solidFill>
                  <a:srgbClr val="DB1795"/>
                </a:solidFill>
              </a:rPr>
              <a:t>SOMMAIRE</a:t>
            </a:r>
            <a:endParaRPr lang="fr-FR" b="1" dirty="0">
              <a:solidFill>
                <a:srgbClr val="DB1795"/>
              </a:solidFill>
            </a:endParaRPr>
          </a:p>
        </p:txBody>
      </p:sp>
      <p:sp>
        <p:nvSpPr>
          <p:cNvPr id="2" name="Espace réservé du contenu 1"/>
          <p:cNvSpPr>
            <a:spLocks noGrp="1"/>
          </p:cNvSpPr>
          <p:nvPr>
            <p:ph sz="half" idx="1"/>
          </p:nvPr>
        </p:nvSpPr>
        <p:spPr/>
        <p:txBody>
          <a:bodyPr/>
          <a:lstStyle/>
          <a:p>
            <a:r>
              <a:rPr lang="fr-FR" dirty="0" smtClean="0"/>
              <a:t>Qu’est ce que le harcèlement?</a:t>
            </a:r>
          </a:p>
          <a:p>
            <a:r>
              <a:rPr lang="fr-FR" dirty="0" smtClean="0"/>
              <a:t>Les différentes formes d’harcèlement.</a:t>
            </a:r>
          </a:p>
          <a:p>
            <a:r>
              <a:rPr lang="fr-FR" dirty="0" smtClean="0"/>
              <a:t>Les différents outils utilisés pour le cyber harcèlement.</a:t>
            </a:r>
          </a:p>
          <a:p>
            <a:r>
              <a:rPr lang="fr-FR" dirty="0" smtClean="0"/>
              <a:t>Que faire pour ne pas avoir de problèmes?</a:t>
            </a:r>
          </a:p>
          <a:p>
            <a:endParaRPr lang="fr-FR" dirty="0"/>
          </a:p>
        </p:txBody>
      </p:sp>
      <p:pic>
        <p:nvPicPr>
          <p:cNvPr id="7" name="Espace réservé du contenu 6" descr="HARCELEMENT9.png"/>
          <p:cNvPicPr>
            <a:picLocks noGrp="1" noChangeAspect="1"/>
          </p:cNvPicPr>
          <p:nvPr>
            <p:ph sz="half" idx="2"/>
          </p:nvPr>
        </p:nvPicPr>
        <p:blipFill>
          <a:blip r:embed="rId2" cstate="print"/>
          <a:stretch>
            <a:fillRect/>
          </a:stretch>
        </p:blipFill>
        <p:spPr>
          <a:xfrm>
            <a:off x="4067944" y="980728"/>
            <a:ext cx="4773102" cy="5400600"/>
          </a:xfrm>
        </p:spPr>
      </p:pic>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044352"/>
          </a:xfrm>
        </p:spPr>
        <p:txBody>
          <a:bodyPr>
            <a:normAutofit fontScale="90000"/>
          </a:bodyPr>
          <a:lstStyle/>
          <a:p>
            <a:r>
              <a:rPr lang="fr-FR" sz="4800" b="1" u="sng" dirty="0" smtClean="0">
                <a:solidFill>
                  <a:srgbClr val="DB1795"/>
                </a:solidFill>
              </a:rPr>
              <a:t>Qu’est-ce que le harcèlement?</a:t>
            </a:r>
            <a:endParaRPr lang="fr-FR" sz="4800" b="1" u="sng" dirty="0">
              <a:solidFill>
                <a:srgbClr val="DB1795"/>
              </a:solidFill>
            </a:endParaRPr>
          </a:p>
        </p:txBody>
      </p:sp>
      <p:sp>
        <p:nvSpPr>
          <p:cNvPr id="3" name="Espace réservé du contenu 2"/>
          <p:cNvSpPr>
            <a:spLocks noGrp="1"/>
          </p:cNvSpPr>
          <p:nvPr>
            <p:ph sz="half" idx="1"/>
          </p:nvPr>
        </p:nvSpPr>
        <p:spPr>
          <a:xfrm>
            <a:off x="457200" y="1524000"/>
            <a:ext cx="7499176" cy="4572000"/>
          </a:xfrm>
        </p:spPr>
        <p:txBody>
          <a:bodyPr>
            <a:normAutofit/>
          </a:bodyPr>
          <a:lstStyle/>
          <a:p>
            <a:pPr>
              <a:buNone/>
            </a:pPr>
            <a:r>
              <a:rPr lang="fr-FR" sz="2200" dirty="0" smtClean="0"/>
              <a:t>	</a:t>
            </a:r>
            <a:r>
              <a:rPr lang="fr-FR" sz="2800" dirty="0" smtClean="0"/>
              <a:t>Le harcèlement se définit comme </a:t>
            </a:r>
            <a:r>
              <a:rPr lang="fr-FR" sz="2800" b="1" dirty="0" smtClean="0"/>
              <a:t>une violence répétée</a:t>
            </a:r>
            <a:r>
              <a:rPr lang="fr-FR" sz="2800" dirty="0" smtClean="0"/>
              <a:t> qui peut être verbale, physique ou psychologique. Lorsqu’un enfant est insulté, menacé, battu, bousculé ou reçoit des messages injurieux à répétition, on parle donc de harcèlement.</a:t>
            </a:r>
            <a:endParaRPr lang="fr-FR" sz="2800" dirty="0"/>
          </a:p>
        </p:txBody>
      </p:sp>
      <p:pic>
        <p:nvPicPr>
          <p:cNvPr id="8" name="Espace réservé du contenu 7" descr="Logo-agir-contre-le-harcelement-a-l-a-ecole_CMJN.png"/>
          <p:cNvPicPr>
            <a:picLocks noGrp="1" noChangeAspect="1"/>
          </p:cNvPicPr>
          <p:nvPr>
            <p:ph sz="half" idx="2"/>
          </p:nvPr>
        </p:nvPicPr>
        <p:blipFill>
          <a:blip r:embed="rId2" cstate="print"/>
          <a:stretch>
            <a:fillRect/>
          </a:stretch>
        </p:blipFill>
        <p:spPr>
          <a:xfrm>
            <a:off x="1115616" y="4077073"/>
            <a:ext cx="7056784" cy="2018928"/>
          </a:xfrm>
        </p:spPr>
      </p:pic>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4680520"/>
          </a:xfrm>
        </p:spPr>
        <p:txBody>
          <a:bodyPr>
            <a:normAutofit/>
          </a:bodyPr>
          <a:lstStyle/>
          <a:p>
            <a:r>
              <a:rPr lang="fr-FR" sz="8800" b="1" i="1" dirty="0" smtClean="0">
                <a:solidFill>
                  <a:srgbClr val="DB1795"/>
                </a:solidFill>
              </a:rPr>
              <a:t>Les différentes formes de harcèlement</a:t>
            </a:r>
            <a:endParaRPr lang="fr-FR" sz="8800" b="1" i="1" dirty="0">
              <a:solidFill>
                <a:srgbClr val="DB1795"/>
              </a:solidFill>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756320"/>
          </a:xfrm>
        </p:spPr>
        <p:txBody>
          <a:bodyPr>
            <a:normAutofit/>
          </a:bodyPr>
          <a:lstStyle/>
          <a:p>
            <a:r>
              <a:rPr lang="fr-FR" u="sng" dirty="0" smtClean="0">
                <a:solidFill>
                  <a:srgbClr val="DB1795"/>
                </a:solidFill>
              </a:rPr>
              <a:t>Harcèlement physique</a:t>
            </a:r>
            <a:endParaRPr lang="fr-FR" u="sng" dirty="0">
              <a:solidFill>
                <a:srgbClr val="DB1795"/>
              </a:solidFill>
            </a:endParaRPr>
          </a:p>
        </p:txBody>
      </p:sp>
      <p:sp>
        <p:nvSpPr>
          <p:cNvPr id="3" name="Espace réservé du contenu 2"/>
          <p:cNvSpPr>
            <a:spLocks noGrp="1"/>
          </p:cNvSpPr>
          <p:nvPr>
            <p:ph sz="half" idx="1"/>
          </p:nvPr>
        </p:nvSpPr>
        <p:spPr>
          <a:xfrm>
            <a:off x="683568" y="908720"/>
            <a:ext cx="4059936" cy="4572000"/>
          </a:xfrm>
        </p:spPr>
        <p:txBody>
          <a:bodyPr>
            <a:noAutofit/>
          </a:bodyPr>
          <a:lstStyle/>
          <a:p>
            <a:pPr>
              <a:buClr>
                <a:srgbClr val="DB1795"/>
              </a:buClr>
              <a:buFont typeface="Wingdings" pitchFamily="2" charset="2"/>
              <a:buChar char="ð"/>
            </a:pPr>
            <a:r>
              <a:rPr lang="fr-FR" sz="2000" dirty="0" smtClean="0"/>
              <a:t>Cette forme de violence se traduit par:</a:t>
            </a:r>
          </a:p>
          <a:p>
            <a:pPr>
              <a:buClr>
                <a:srgbClr val="DB1795"/>
              </a:buClr>
              <a:buFont typeface="Wingdings" pitchFamily="2" charset="2"/>
              <a:buChar char="ð"/>
            </a:pPr>
            <a:endParaRPr lang="fr-FR" sz="2000" dirty="0" smtClean="0"/>
          </a:p>
          <a:p>
            <a:pPr lvl="1">
              <a:buClr>
                <a:srgbClr val="FFFF47"/>
              </a:buClr>
              <a:buFont typeface="Wingdings" pitchFamily="2" charset="2"/>
              <a:buChar char="Ø"/>
            </a:pPr>
            <a:r>
              <a:rPr lang="fr-FR" sz="2000" dirty="0" smtClean="0"/>
              <a:t>Des coups, pincements, tirage de cheveux….</a:t>
            </a:r>
          </a:p>
          <a:p>
            <a:pPr lvl="1">
              <a:buClr>
                <a:srgbClr val="FFFF47"/>
              </a:buClr>
              <a:buFont typeface="Wingdings" pitchFamily="2" charset="2"/>
              <a:buChar char="Ø"/>
            </a:pPr>
            <a:r>
              <a:rPr lang="fr-FR" sz="2000" dirty="0" smtClean="0"/>
              <a:t>Des bousculades, jets d’objets</a:t>
            </a:r>
          </a:p>
          <a:p>
            <a:pPr lvl="1">
              <a:buClr>
                <a:srgbClr val="FFFF47"/>
              </a:buClr>
              <a:buFont typeface="Wingdings" pitchFamily="2" charset="2"/>
              <a:buChar char="Ø"/>
            </a:pPr>
            <a:r>
              <a:rPr lang="fr-FR" sz="2000" dirty="0" smtClean="0"/>
              <a:t>Des bagarres organisées</a:t>
            </a:r>
          </a:p>
          <a:p>
            <a:pPr lvl="1">
              <a:buClr>
                <a:srgbClr val="FFFF47"/>
              </a:buClr>
              <a:buFont typeface="Wingdings" pitchFamily="2" charset="2"/>
              <a:buChar char="Ø"/>
            </a:pPr>
            <a:r>
              <a:rPr lang="fr-FR" sz="2000" dirty="0" smtClean="0"/>
              <a:t>Des vols et du racket</a:t>
            </a:r>
          </a:p>
          <a:p>
            <a:pPr lvl="1">
              <a:buClr>
                <a:srgbClr val="FFFF47"/>
              </a:buClr>
              <a:buFont typeface="Wingdings" pitchFamily="2" charset="2"/>
              <a:buChar char="Ø"/>
            </a:pPr>
            <a:r>
              <a:rPr lang="fr-FR" sz="2000" dirty="0" smtClean="0"/>
              <a:t>Des dégradations de matériel ou de vêtements</a:t>
            </a:r>
          </a:p>
          <a:p>
            <a:pPr lvl="1">
              <a:buClr>
                <a:srgbClr val="FFFF47"/>
              </a:buClr>
              <a:buFont typeface="Wingdings" pitchFamily="2" charset="2"/>
              <a:buChar char="Ø"/>
            </a:pPr>
            <a:r>
              <a:rPr lang="fr-FR" sz="2000" dirty="0" smtClean="0"/>
              <a:t>Des enfermements dans une pièce</a:t>
            </a:r>
          </a:p>
          <a:p>
            <a:pPr lvl="1">
              <a:buClr>
                <a:srgbClr val="FFFF47"/>
              </a:buClr>
              <a:buFont typeface="Wingdings" pitchFamily="2" charset="2"/>
              <a:buChar char="Ø"/>
            </a:pPr>
            <a:r>
              <a:rPr lang="fr-FR" sz="2000" dirty="0" smtClean="0"/>
              <a:t>Des violences à connotations sexuelle, gestes déplacés, baisers forcés…</a:t>
            </a:r>
          </a:p>
          <a:p>
            <a:pPr lvl="1">
              <a:buClr>
                <a:srgbClr val="FFFF47"/>
              </a:buClr>
              <a:buFont typeface="Wingdings" pitchFamily="2" charset="2"/>
              <a:buChar char="Ø"/>
            </a:pPr>
            <a:r>
              <a:rPr lang="fr-FR" sz="2000" dirty="0" smtClean="0"/>
              <a:t>Des « jeux » dangereux effectués sous la contrainte</a:t>
            </a:r>
            <a:endParaRPr lang="fr-FR" sz="2000" dirty="0"/>
          </a:p>
        </p:txBody>
      </p:sp>
      <p:pic>
        <p:nvPicPr>
          <p:cNvPr id="5" name="Espace réservé du contenu 4" descr="harcelement phy2.jpg"/>
          <p:cNvPicPr>
            <a:picLocks noGrp="1" noChangeAspect="1"/>
          </p:cNvPicPr>
          <p:nvPr>
            <p:ph sz="half" idx="2"/>
          </p:nvPr>
        </p:nvPicPr>
        <p:blipFill>
          <a:blip r:embed="rId2" cstate="print"/>
          <a:stretch>
            <a:fillRect/>
          </a:stretch>
        </p:blipFill>
        <p:spPr>
          <a:xfrm>
            <a:off x="6012160" y="332656"/>
            <a:ext cx="2448272" cy="2667848"/>
          </a:xfrm>
        </p:spPr>
      </p:pic>
      <p:pic>
        <p:nvPicPr>
          <p:cNvPr id="6" name="Image 5" descr="harcelement phys.jpg"/>
          <p:cNvPicPr>
            <a:picLocks noChangeAspect="1"/>
          </p:cNvPicPr>
          <p:nvPr/>
        </p:nvPicPr>
        <p:blipFill>
          <a:blip r:embed="rId3" cstate="print"/>
          <a:stretch>
            <a:fillRect/>
          </a:stretch>
        </p:blipFill>
        <p:spPr>
          <a:xfrm>
            <a:off x="6084168" y="3789040"/>
            <a:ext cx="2549949" cy="2664296"/>
          </a:xfrm>
          <a:prstGeom prst="rect">
            <a:avLst/>
          </a:prstGeom>
        </p:spPr>
      </p:pic>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756320"/>
          </a:xfrm>
        </p:spPr>
        <p:txBody>
          <a:bodyPr/>
          <a:lstStyle/>
          <a:p>
            <a:r>
              <a:rPr lang="fr-FR" u="sng" dirty="0" smtClean="0">
                <a:solidFill>
                  <a:srgbClr val="DB1795"/>
                </a:solidFill>
              </a:rPr>
              <a:t>Harcèlement moral</a:t>
            </a:r>
            <a:endParaRPr lang="fr-FR" u="sng" dirty="0">
              <a:solidFill>
                <a:srgbClr val="DB1795"/>
              </a:solidFill>
            </a:endParaRPr>
          </a:p>
        </p:txBody>
      </p:sp>
      <p:sp>
        <p:nvSpPr>
          <p:cNvPr id="3" name="Espace réservé du contenu 2"/>
          <p:cNvSpPr>
            <a:spLocks noGrp="1"/>
          </p:cNvSpPr>
          <p:nvPr>
            <p:ph sz="half" idx="1"/>
          </p:nvPr>
        </p:nvSpPr>
        <p:spPr>
          <a:xfrm>
            <a:off x="457200" y="1052736"/>
            <a:ext cx="5842992" cy="5400600"/>
          </a:xfrm>
        </p:spPr>
        <p:txBody>
          <a:bodyPr>
            <a:normAutofit fontScale="32500" lnSpcReduction="20000"/>
          </a:bodyPr>
          <a:lstStyle/>
          <a:p>
            <a:pPr>
              <a:buClr>
                <a:srgbClr val="DB1795"/>
              </a:buClr>
              <a:buNone/>
            </a:pPr>
            <a:r>
              <a:rPr lang="fr-FR" sz="7200" b="1" u="sng" dirty="0" smtClean="0"/>
              <a:t>Il existe 3 types de harcèlement moral:</a:t>
            </a:r>
          </a:p>
          <a:p>
            <a:pPr>
              <a:buClr>
                <a:srgbClr val="DB1795"/>
              </a:buClr>
              <a:buNone/>
            </a:pPr>
            <a:endParaRPr lang="fr-FR" sz="7200" b="1" u="sng" dirty="0" smtClean="0"/>
          </a:p>
          <a:p>
            <a:pPr>
              <a:buClr>
                <a:srgbClr val="DB1795"/>
              </a:buClr>
              <a:buFont typeface="Wingdings" pitchFamily="2" charset="2"/>
              <a:buChar char="ð"/>
            </a:pPr>
            <a:r>
              <a:rPr lang="fr-FR" sz="7200" dirty="0" smtClean="0"/>
              <a:t>Harcèlement verbal (insultes répétées)</a:t>
            </a:r>
          </a:p>
          <a:p>
            <a:pPr>
              <a:buClr>
                <a:srgbClr val="DB1795"/>
              </a:buClr>
              <a:buFont typeface="Wingdings" pitchFamily="2" charset="2"/>
              <a:buChar char="ð"/>
            </a:pPr>
            <a:r>
              <a:rPr lang="fr-FR" sz="7200" dirty="0" smtClean="0"/>
              <a:t>Harcèlement émotionnel (humiliation, chantage)</a:t>
            </a:r>
          </a:p>
          <a:p>
            <a:pPr>
              <a:buClr>
                <a:srgbClr val="DB1795"/>
              </a:buClr>
              <a:buFont typeface="Wingdings" pitchFamily="2" charset="2"/>
              <a:buChar char="ð"/>
            </a:pPr>
            <a:r>
              <a:rPr lang="fr-FR" sz="7200" dirty="0" smtClean="0"/>
              <a:t>Harcèlement sexuel (provocations sexuelles verbales, gestes déplacés)</a:t>
            </a:r>
            <a:r>
              <a:rPr lang="fr-FR" sz="7200" b="1" dirty="0" smtClean="0"/>
              <a:t> </a:t>
            </a:r>
          </a:p>
          <a:p>
            <a:pPr>
              <a:buClr>
                <a:srgbClr val="DB1795"/>
              </a:buClr>
              <a:buFont typeface="Wingdings" pitchFamily="2" charset="2"/>
              <a:buChar char="ð"/>
            </a:pPr>
            <a:endParaRPr lang="fr-FR" sz="7200" b="1" dirty="0" smtClean="0"/>
          </a:p>
          <a:p>
            <a:pPr>
              <a:buClr>
                <a:srgbClr val="DB1795"/>
              </a:buClr>
              <a:buNone/>
            </a:pPr>
            <a:r>
              <a:rPr lang="fr-FR" sz="7200" b="1" dirty="0" smtClean="0"/>
              <a:t>Cela peut être:</a:t>
            </a:r>
          </a:p>
          <a:p>
            <a:pPr lvl="2">
              <a:buClr>
                <a:srgbClr val="00B0F0"/>
              </a:buClr>
            </a:pPr>
            <a:r>
              <a:rPr lang="fr-FR" sz="7200" dirty="0" smtClean="0"/>
              <a:t>Utilisation de surnoms dévalorisants</a:t>
            </a:r>
          </a:p>
          <a:p>
            <a:pPr lvl="2">
              <a:buClr>
                <a:srgbClr val="00B0F0"/>
              </a:buClr>
            </a:pPr>
            <a:r>
              <a:rPr lang="fr-FR" sz="7200" dirty="0" smtClean="0"/>
              <a:t>Des moqueries, insultes, menaces</a:t>
            </a:r>
          </a:p>
          <a:p>
            <a:pPr lvl="2">
              <a:buClr>
                <a:srgbClr val="00B0F0"/>
              </a:buClr>
            </a:pPr>
            <a:r>
              <a:rPr lang="fr-FR" sz="7200" dirty="0" smtClean="0"/>
              <a:t>Des humiliations, chantage</a:t>
            </a:r>
          </a:p>
          <a:p>
            <a:pPr lvl="2">
              <a:buClr>
                <a:srgbClr val="00B0F0"/>
              </a:buClr>
            </a:pPr>
            <a:r>
              <a:rPr lang="fr-FR" sz="7200" dirty="0" smtClean="0"/>
              <a:t>Des propagations de fausses rumeurs</a:t>
            </a:r>
          </a:p>
          <a:p>
            <a:pPr lvl="2">
              <a:buClr>
                <a:srgbClr val="00B0F0"/>
              </a:buClr>
            </a:pPr>
            <a:r>
              <a:rPr lang="fr-FR" sz="7200" dirty="0" smtClean="0"/>
              <a:t>Des pratiques de discrimination, d’exclusion et de mise à l’écart</a:t>
            </a:r>
          </a:p>
          <a:p>
            <a:pPr>
              <a:buClr>
                <a:srgbClr val="DB1795"/>
              </a:buClr>
              <a:buFont typeface="Wingdings" pitchFamily="2" charset="2"/>
              <a:buChar char="ð"/>
            </a:pPr>
            <a:endParaRPr lang="fr-FR" dirty="0" smtClean="0"/>
          </a:p>
          <a:p>
            <a:pPr>
              <a:buClr>
                <a:srgbClr val="DB1795"/>
              </a:buClr>
              <a:buFont typeface="Wingdings" pitchFamily="2" charset="2"/>
              <a:buChar char="ð"/>
            </a:pPr>
            <a:endParaRPr lang="fr-FR" dirty="0"/>
          </a:p>
        </p:txBody>
      </p:sp>
      <p:pic>
        <p:nvPicPr>
          <p:cNvPr id="5" name="Espace réservé du contenu 4" descr="harcelement moral.jpg"/>
          <p:cNvPicPr>
            <a:picLocks noGrp="1" noChangeAspect="1"/>
          </p:cNvPicPr>
          <p:nvPr>
            <p:ph sz="half" idx="2"/>
          </p:nvPr>
        </p:nvPicPr>
        <p:blipFill>
          <a:blip r:embed="rId2" cstate="print"/>
          <a:stretch>
            <a:fillRect/>
          </a:stretch>
        </p:blipFill>
        <p:spPr>
          <a:xfrm>
            <a:off x="6012160" y="260648"/>
            <a:ext cx="2925256" cy="3384376"/>
          </a:xfrm>
        </p:spPr>
      </p:pic>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24744"/>
            <a:ext cx="8229600" cy="5544616"/>
          </a:xfrm>
        </p:spPr>
        <p:txBody>
          <a:bodyPr>
            <a:normAutofit fontScale="92500" lnSpcReduction="10000"/>
          </a:bodyPr>
          <a:lstStyle/>
          <a:p>
            <a:r>
              <a:rPr lang="fr-FR" dirty="0" smtClean="0"/>
              <a:t>Le cyber harcèlement est le </a:t>
            </a:r>
            <a:r>
              <a:rPr lang="fr-FR" b="1" dirty="0" smtClean="0"/>
              <a:t>fait d’utiliser les technologies d’information et de communication pour porter délibérément atteinte à un individu, de manière répétée dans le temps.</a:t>
            </a:r>
          </a:p>
          <a:p>
            <a:pPr>
              <a:buNone/>
            </a:pPr>
            <a:endParaRPr lang="fr-FR" dirty="0" smtClean="0"/>
          </a:p>
          <a:p>
            <a:pPr>
              <a:buNone/>
            </a:pPr>
            <a:r>
              <a:rPr lang="fr-FR" dirty="0" smtClean="0"/>
              <a:t>Comment se manifeste t-il?</a:t>
            </a:r>
          </a:p>
          <a:p>
            <a:pPr>
              <a:buNone/>
            </a:pPr>
            <a:r>
              <a:rPr lang="fr-FR" dirty="0" smtClean="0"/>
              <a:t>Par l’humiliation</a:t>
            </a:r>
          </a:p>
          <a:p>
            <a:pPr>
              <a:buNone/>
            </a:pPr>
            <a:r>
              <a:rPr lang="fr-FR" dirty="0" smtClean="0"/>
              <a:t>Les moqueries</a:t>
            </a:r>
          </a:p>
          <a:p>
            <a:pPr>
              <a:buNone/>
            </a:pPr>
            <a:r>
              <a:rPr lang="fr-FR" dirty="0" smtClean="0"/>
              <a:t>Les injures</a:t>
            </a:r>
          </a:p>
          <a:p>
            <a:pPr>
              <a:buNone/>
            </a:pPr>
            <a:r>
              <a:rPr lang="fr-FR" dirty="0" smtClean="0"/>
              <a:t>La diffamation</a:t>
            </a:r>
          </a:p>
          <a:p>
            <a:pPr>
              <a:buNone/>
            </a:pPr>
            <a:r>
              <a:rPr lang="fr-FR" dirty="0" smtClean="0"/>
              <a:t>Le discrédit</a:t>
            </a:r>
          </a:p>
          <a:p>
            <a:pPr>
              <a:buNone/>
            </a:pPr>
            <a:r>
              <a:rPr lang="fr-FR" dirty="0" smtClean="0"/>
              <a:t>L’intimidation</a:t>
            </a:r>
          </a:p>
          <a:p>
            <a:pPr>
              <a:buNone/>
            </a:pPr>
            <a:r>
              <a:rPr lang="fr-FR" dirty="0" smtClean="0"/>
              <a:t>L’usurpation d’identité</a:t>
            </a:r>
          </a:p>
          <a:p>
            <a:pPr>
              <a:buNone/>
            </a:pPr>
            <a:r>
              <a:rPr lang="fr-FR" dirty="0" smtClean="0"/>
              <a:t>Les menaces physiques</a:t>
            </a:r>
            <a:endParaRPr lang="fr-FR" dirty="0"/>
          </a:p>
        </p:txBody>
      </p:sp>
      <p:sp>
        <p:nvSpPr>
          <p:cNvPr id="3" name="Titre 2"/>
          <p:cNvSpPr>
            <a:spLocks noGrp="1"/>
          </p:cNvSpPr>
          <p:nvPr>
            <p:ph type="title"/>
          </p:nvPr>
        </p:nvSpPr>
        <p:spPr>
          <a:xfrm>
            <a:off x="457200" y="152400"/>
            <a:ext cx="8229600" cy="900336"/>
          </a:xfrm>
          <a:noFill/>
        </p:spPr>
        <p:txBody>
          <a:bodyPr>
            <a:normAutofit/>
          </a:bodyPr>
          <a:lstStyle/>
          <a:p>
            <a:r>
              <a:rPr lang="fr-FR" sz="4800" b="1" u="sng" dirty="0" smtClean="0">
                <a:solidFill>
                  <a:srgbClr val="DB1795"/>
                </a:solidFill>
              </a:rPr>
              <a:t>Le cyber harcèlement</a:t>
            </a:r>
            <a:endParaRPr lang="fr-FR" sz="4800" b="1" u="sng" dirty="0">
              <a:solidFill>
                <a:srgbClr val="DB1795"/>
              </a:solidFill>
            </a:endParaRPr>
          </a:p>
        </p:txBody>
      </p:sp>
      <p:pic>
        <p:nvPicPr>
          <p:cNvPr id="4" name="Image 3" descr="cyber harcelement.jpg"/>
          <p:cNvPicPr>
            <a:picLocks noChangeAspect="1"/>
          </p:cNvPicPr>
          <p:nvPr/>
        </p:nvPicPr>
        <p:blipFill>
          <a:blip r:embed="rId2" cstate="print"/>
          <a:stretch>
            <a:fillRect/>
          </a:stretch>
        </p:blipFill>
        <p:spPr>
          <a:xfrm>
            <a:off x="4067944" y="3356992"/>
            <a:ext cx="4818481" cy="2895410"/>
          </a:xfrm>
          <a:prstGeom prst="rect">
            <a:avLst/>
          </a:prstGeom>
        </p:spPr>
      </p:pic>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4428728"/>
          </a:xfrm>
        </p:spPr>
        <p:txBody>
          <a:bodyPr>
            <a:normAutofit/>
          </a:bodyPr>
          <a:lstStyle/>
          <a:p>
            <a:r>
              <a:rPr lang="fr-FR" sz="9600" b="1" dirty="0" smtClean="0">
                <a:solidFill>
                  <a:srgbClr val="DB1795"/>
                </a:solidFill>
              </a:rPr>
              <a:t>Les différents outils utilisés</a:t>
            </a:r>
            <a:endParaRPr lang="fr-FR" sz="9600" b="1" dirty="0">
              <a:solidFill>
                <a:srgbClr val="DB1795"/>
              </a:solidFill>
            </a:endParaRPr>
          </a:p>
        </p:txBody>
      </p:sp>
      <p:pic>
        <p:nvPicPr>
          <p:cNvPr id="3" name="Image 2" descr="facebbok twitter.jpg"/>
          <p:cNvPicPr>
            <a:picLocks noChangeAspect="1"/>
          </p:cNvPicPr>
          <p:nvPr/>
        </p:nvPicPr>
        <p:blipFill>
          <a:blip r:embed="rId2" cstate="print"/>
          <a:stretch>
            <a:fillRect/>
          </a:stretch>
        </p:blipFill>
        <p:spPr>
          <a:xfrm>
            <a:off x="395536" y="4581128"/>
            <a:ext cx="3095625" cy="1476375"/>
          </a:xfrm>
          <a:prstGeom prst="rect">
            <a:avLst/>
          </a:prstGeom>
        </p:spPr>
      </p:pic>
      <p:pic>
        <p:nvPicPr>
          <p:cNvPr id="4" name="Image 3" descr="tel.jpg"/>
          <p:cNvPicPr>
            <a:picLocks noChangeAspect="1"/>
          </p:cNvPicPr>
          <p:nvPr/>
        </p:nvPicPr>
        <p:blipFill>
          <a:blip r:embed="rId3" cstate="print"/>
          <a:stretch>
            <a:fillRect/>
          </a:stretch>
        </p:blipFill>
        <p:spPr>
          <a:xfrm>
            <a:off x="6876256" y="4509120"/>
            <a:ext cx="2060708" cy="1844824"/>
          </a:xfrm>
          <a:prstGeom prst="rect">
            <a:avLst/>
          </a:prstGeom>
        </p:spPr>
      </p:pic>
      <p:pic>
        <p:nvPicPr>
          <p:cNvPr id="5" name="Image 4" descr="00441192-photo-skyblog-logo.jpg"/>
          <p:cNvPicPr>
            <a:picLocks noChangeAspect="1"/>
          </p:cNvPicPr>
          <p:nvPr/>
        </p:nvPicPr>
        <p:blipFill>
          <a:blip r:embed="rId4" cstate="print"/>
          <a:stretch>
            <a:fillRect/>
          </a:stretch>
        </p:blipFill>
        <p:spPr>
          <a:xfrm>
            <a:off x="2699792" y="764704"/>
            <a:ext cx="2847975" cy="923925"/>
          </a:xfrm>
          <a:prstGeom prst="rect">
            <a:avLst/>
          </a:prstGeom>
        </p:spPr>
      </p:pic>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548680"/>
            <a:ext cx="8229600" cy="5547320"/>
          </a:xfrm>
        </p:spPr>
        <p:txBody>
          <a:bodyPr>
            <a:normAutofit fontScale="92500"/>
          </a:bodyPr>
          <a:lstStyle/>
          <a:p>
            <a:r>
              <a:rPr lang="fr-FR" sz="3200" b="1" dirty="0" smtClean="0"/>
              <a:t>Téléphone portable </a:t>
            </a:r>
            <a:r>
              <a:rPr lang="fr-FR" dirty="0" smtClean="0"/>
              <a:t>(SMS/MMS, prise de photo…)</a:t>
            </a:r>
          </a:p>
          <a:p>
            <a:endParaRPr lang="fr-FR" dirty="0" smtClean="0"/>
          </a:p>
          <a:p>
            <a:r>
              <a:rPr lang="fr-FR" sz="3200" b="1" dirty="0" smtClean="0"/>
              <a:t>Messageries instantanées </a:t>
            </a:r>
            <a:r>
              <a:rPr lang="fr-FR" dirty="0" smtClean="0"/>
              <a:t>(discussion en direct par webcam…)</a:t>
            </a:r>
          </a:p>
          <a:p>
            <a:pPr>
              <a:buNone/>
            </a:pPr>
            <a:endParaRPr lang="fr-FR" dirty="0" smtClean="0"/>
          </a:p>
          <a:p>
            <a:r>
              <a:rPr lang="fr-FR" sz="3200" b="1" dirty="0" smtClean="0"/>
              <a:t>Forum, chats, jeux </a:t>
            </a:r>
            <a:r>
              <a:rPr lang="fr-FR" dirty="0" smtClean="0"/>
              <a:t>(discussion, </a:t>
            </a:r>
            <a:r>
              <a:rPr lang="fr-FR" dirty="0" err="1" smtClean="0"/>
              <a:t>posts</a:t>
            </a:r>
            <a:r>
              <a:rPr lang="fr-FR" dirty="0" smtClean="0"/>
              <a:t> sur le forum…)</a:t>
            </a:r>
          </a:p>
          <a:p>
            <a:pPr>
              <a:buNone/>
            </a:pPr>
            <a:endParaRPr lang="fr-FR" dirty="0" smtClean="0"/>
          </a:p>
          <a:p>
            <a:r>
              <a:rPr lang="fr-FR" sz="3200" b="1" dirty="0" smtClean="0"/>
              <a:t>Courriels</a:t>
            </a:r>
            <a:r>
              <a:rPr lang="fr-FR" dirty="0" smtClean="0"/>
              <a:t> (envoi et réception de contenus)</a:t>
            </a:r>
          </a:p>
          <a:p>
            <a:pPr>
              <a:buNone/>
            </a:pPr>
            <a:endParaRPr lang="fr-FR" dirty="0" smtClean="0"/>
          </a:p>
          <a:p>
            <a:r>
              <a:rPr lang="fr-FR" sz="3200" b="1" dirty="0" smtClean="0"/>
              <a:t>Réseaux sociaux </a:t>
            </a:r>
            <a:r>
              <a:rPr lang="fr-FR" dirty="0" smtClean="0"/>
              <a:t>(partage de contenus, envoi d’emails, création et adhésion à des groupes)</a:t>
            </a:r>
            <a:endParaRPr lang="fr-FR" dirty="0"/>
          </a:p>
        </p:txBody>
      </p:sp>
    </p:spTree>
  </p:cSld>
  <p:clrMapOvr>
    <a:masterClrMapping/>
  </p:clrMapOvr>
  <p:transition spd="slow">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250</TotalTime>
  <Words>391</Words>
  <Application>Microsoft Office PowerPoint</Application>
  <PresentationFormat>Affichage à l'écran (4:3)</PresentationFormat>
  <Paragraphs>69</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Papier</vt:lpstr>
      <vt:lpstr>Le  harcèlement à l’école</vt:lpstr>
      <vt:lpstr>SOMMAIRE</vt:lpstr>
      <vt:lpstr>Qu’est-ce que le harcèlement?</vt:lpstr>
      <vt:lpstr>Les différentes formes de harcèlement</vt:lpstr>
      <vt:lpstr>Harcèlement physique</vt:lpstr>
      <vt:lpstr>Harcèlement moral</vt:lpstr>
      <vt:lpstr>Le cyber harcèlement</vt:lpstr>
      <vt:lpstr>Les différents outils utilisés</vt:lpstr>
      <vt:lpstr>Présentation PowerPoint</vt:lpstr>
      <vt:lpstr>Harcèlement et cyber harcèlement: les conséquences</vt:lpstr>
      <vt:lpstr>Que faire pour ne pas avoir de problèmes?</vt:lpstr>
      <vt:lpstr>Comment se protéger sur les réseaux sociaux?</vt:lpstr>
      <vt:lpstr>Pour éviter de voir sa responsabilité civile ou pénale engagée lorsque l’on utilise les nouveaux modes de communications, voici quelques conseils.</vt:lpstr>
      <vt:lpstr>Respecter la vie privée :  Il s’agit de rappeler aux élèves ce que sont les limites à la liberté d’expression dans le respect du tiers et qu’il est impératif de respecter la vie privée des autres pour pouvoir prétendre au respect de son espace personnel.  Réfléchir avant de publier :  Ce n’est pas parce que l’on écrit en ligne ou via un mobile, que l’on peut insulter ou menacer impunément quelqu’un.  Respecter le droit à l’image :  Le droit à l’image permet à tout individu de faire retirer des photos le représentant, pour lesquelles il n’aurait pas donné d’autorisation de diffusion.</vt:lpstr>
      <vt:lpstr>Quelques conseils si vous êtes victime ou témoin</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cyberharcèlement</dc:title>
  <dc:creator>Jessica</dc:creator>
  <cp:lastModifiedBy>Stéphane Christelle</cp:lastModifiedBy>
  <cp:revision>26</cp:revision>
  <dcterms:created xsi:type="dcterms:W3CDTF">2013-12-12T10:45:07Z</dcterms:created>
  <dcterms:modified xsi:type="dcterms:W3CDTF">2014-01-29T07:54:03Z</dcterms:modified>
</cp:coreProperties>
</file>